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282" r:id="rId24"/>
    <p:sldId id="284" r:id="rId25"/>
    <p:sldId id="288" r:id="rId26"/>
    <p:sldId id="285" r:id="rId27"/>
    <p:sldId id="289" r:id="rId28"/>
    <p:sldId id="286" r:id="rId29"/>
    <p:sldId id="287" r:id="rId30"/>
    <p:sldId id="294" r:id="rId31"/>
    <p:sldId id="296" r:id="rId32"/>
    <p:sldId id="295" r:id="rId33"/>
    <p:sldId id="290" r:id="rId34"/>
    <p:sldId id="297" r:id="rId35"/>
    <p:sldId id="291" r:id="rId36"/>
    <p:sldId id="298" r:id="rId37"/>
    <p:sldId id="292" r:id="rId38"/>
    <p:sldId id="304" r:id="rId39"/>
    <p:sldId id="293" r:id="rId40"/>
    <p:sldId id="305" r:id="rId41"/>
    <p:sldId id="307" r:id="rId42"/>
    <p:sldId id="306" r:id="rId43"/>
    <p:sldId id="299" r:id="rId44"/>
    <p:sldId id="308" r:id="rId45"/>
    <p:sldId id="301" r:id="rId46"/>
    <p:sldId id="311" r:id="rId47"/>
    <p:sldId id="300" r:id="rId48"/>
    <p:sldId id="309" r:id="rId49"/>
    <p:sldId id="310" r:id="rId50"/>
    <p:sldId id="302" r:id="rId51"/>
    <p:sldId id="30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 Solution: 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Clean Architecture / Onion Architecture</a:t>
            </a:r>
          </a:p>
          <a:p>
            <a:pPr lvl="1"/>
            <a:r>
              <a:rPr lang="en-US" sz="2000" dirty="0"/>
              <a:t>Each layer can only depend on the layer </a:t>
            </a:r>
            <a:r>
              <a:rPr lang="en-US" sz="2000" b="1" dirty="0"/>
              <a:t>directly inside </a:t>
            </a:r>
            <a:r>
              <a:rPr lang="en-US" sz="2000" dirty="0"/>
              <a:t>it</a:t>
            </a:r>
          </a:p>
          <a:p>
            <a:pPr lvl="1"/>
            <a:r>
              <a:rPr lang="en-US" sz="2000" dirty="0"/>
              <a:t>More organized, </a:t>
            </a:r>
            <a:r>
              <a:rPr lang="en-US" sz="2000" b="1" dirty="0"/>
              <a:t>maintainable</a:t>
            </a:r>
            <a:r>
              <a:rPr lang="en-US" sz="2000" dirty="0"/>
              <a:t>, reusable &amp; testable code base.</a:t>
            </a:r>
          </a:p>
          <a:p>
            <a:pPr lvl="1"/>
            <a:r>
              <a:rPr lang="en-US" sz="2000" dirty="0"/>
              <a:t>Each layer can be a </a:t>
            </a:r>
            <a:r>
              <a:rPr lang="en-US" sz="2000" b="1" dirty="0"/>
              <a:t>separated project </a:t>
            </a:r>
            <a:r>
              <a:rPr lang="en-US" sz="2000" dirty="0"/>
              <a:t>(</a:t>
            </a:r>
            <a:r>
              <a:rPr lang="en-US" sz="2000" dirty="0" err="1"/>
              <a:t>csproj</a:t>
            </a:r>
            <a:r>
              <a:rPr lang="en-US" sz="2000" dirty="0"/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450" y="1690688"/>
            <a:ext cx="4532382" cy="4532382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82" y="3833813"/>
            <a:ext cx="4298405" cy="26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Each module corresponds to a </a:t>
            </a:r>
            <a:r>
              <a:rPr lang="en-US" sz="2400" b="1" dirty="0"/>
              <a:t>bounded context </a:t>
            </a:r>
            <a:r>
              <a:rPr lang="en-US" sz="2400" dirty="0"/>
              <a:t>in DDD.</a:t>
            </a:r>
          </a:p>
          <a:p>
            <a:r>
              <a:rPr lang="en-US" sz="2400" dirty="0"/>
              <a:t>Modules can have a </a:t>
            </a:r>
            <a:r>
              <a:rPr lang="en-US" sz="2400" b="1" dirty="0"/>
              <a:t>separated VS solutions</a:t>
            </a:r>
          </a:p>
          <a:p>
            <a:r>
              <a:rPr lang="en-US" sz="2400" dirty="0"/>
              <a:t>Modules can </a:t>
            </a:r>
            <a:r>
              <a:rPr lang="en-US" sz="2400" b="1" dirty="0"/>
              <a:t>cross-reference</a:t>
            </a:r>
            <a:r>
              <a:rPr lang="en-US" sz="2400" dirty="0"/>
              <a:t> to each other</a:t>
            </a:r>
          </a:p>
          <a:p>
            <a:r>
              <a:rPr lang="en-US" sz="2400" b="1" dirty="0"/>
              <a:t>Modular in development</a:t>
            </a:r>
            <a:r>
              <a:rPr lang="en-US" sz="2400" dirty="0"/>
              <a:t>, but still monolithic on runtime.</a:t>
            </a:r>
          </a:p>
          <a:p>
            <a:r>
              <a:rPr lang="en-US" sz="2400" dirty="0"/>
              <a:t>A module can be </a:t>
            </a:r>
            <a:r>
              <a:rPr lang="en-US" sz="2400" b="1" dirty="0"/>
              <a:t>layered</a:t>
            </a:r>
            <a:r>
              <a:rPr lang="en-US" sz="2400" dirty="0"/>
              <a:t> inside it.</a:t>
            </a:r>
          </a:p>
          <a:p>
            <a:r>
              <a:rPr lang="en-US" sz="2400" dirty="0"/>
              <a:t>All modules shares a </a:t>
            </a:r>
            <a:r>
              <a:rPr lang="en-US" sz="2400" b="1" dirty="0"/>
              <a:t>single database</a:t>
            </a:r>
            <a:r>
              <a:rPr lang="en-US" sz="2400" dirty="0"/>
              <a:t>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7546847" y="1487425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7634592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864209" y="190283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7634592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864209" y="3060426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7634592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864209" y="421801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8540496" y="265067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9009433" y="2650674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10777472" y="380825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884919" y="5524296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flipH="1">
            <a:off x="9665207" y="5071873"/>
            <a:ext cx="1" cy="4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337610" y="2425775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503238" y="2458099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374938" y="4194478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503238" y="361568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503238" y="477327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54" y="2474168"/>
            <a:ext cx="5225646" cy="220620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1800" b="1" dirty="0"/>
              <a:t>Better Scalability</a:t>
            </a:r>
          </a:p>
          <a:p>
            <a:pPr lvl="2"/>
            <a:r>
              <a:rPr lang="en-US" sz="1400" dirty="0"/>
              <a:t>Each database gets </a:t>
            </a:r>
            <a:r>
              <a:rPr lang="en-US" sz="1400" b="1" dirty="0"/>
              <a:t>less load</a:t>
            </a:r>
            <a:endParaRPr lang="en-US" sz="1400" dirty="0"/>
          </a:p>
          <a:p>
            <a:pPr lvl="2"/>
            <a:r>
              <a:rPr lang="en-US" sz="1400" dirty="0"/>
              <a:t>Each database can be </a:t>
            </a:r>
            <a:r>
              <a:rPr lang="en-US" sz="1400" b="1" dirty="0"/>
              <a:t>scaled independently</a:t>
            </a:r>
            <a:endParaRPr lang="en-US" sz="1400" dirty="0"/>
          </a:p>
          <a:p>
            <a:pPr lvl="1"/>
            <a:r>
              <a:rPr lang="en-US" sz="1800" b="1" dirty="0"/>
              <a:t>Schema Changes</a:t>
            </a:r>
            <a:r>
              <a:rPr lang="en-US" sz="1800" dirty="0"/>
              <a:t> only affects the related module</a:t>
            </a:r>
          </a:p>
          <a:p>
            <a:r>
              <a:rPr lang="en-US" sz="2400" dirty="0"/>
              <a:t>Challenges</a:t>
            </a:r>
            <a:endParaRPr lang="en-US" sz="2200" dirty="0"/>
          </a:p>
          <a:p>
            <a:pPr lvl="1"/>
            <a:r>
              <a:rPr lang="en-US" sz="2000" dirty="0"/>
              <a:t>Cross-database </a:t>
            </a:r>
            <a:r>
              <a:rPr lang="en-US" sz="2000" b="1" dirty="0"/>
              <a:t>joins </a:t>
            </a:r>
            <a:r>
              <a:rPr lang="en-US" sz="2000" dirty="0"/>
              <a:t>is hard or impossible</a:t>
            </a:r>
          </a:p>
          <a:p>
            <a:pPr lvl="2"/>
            <a:r>
              <a:rPr lang="en-US" sz="1600" dirty="0"/>
              <a:t>Inter-module method calls</a:t>
            </a:r>
          </a:p>
          <a:p>
            <a:pPr lvl="2"/>
            <a:r>
              <a:rPr lang="en-US" sz="1600" dirty="0"/>
              <a:t>Data duplication / denormalization</a:t>
            </a:r>
          </a:p>
          <a:p>
            <a:pPr lvl="2"/>
            <a:r>
              <a:rPr lang="en-US" sz="1600" dirty="0"/>
              <a:t>Summary tables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distributed transactions</a:t>
            </a:r>
          </a:p>
          <a:p>
            <a:pPr lvl="2"/>
            <a:r>
              <a:rPr lang="en-US" sz="1600" dirty="0"/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639311" y="2010361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727056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5956673" y="2425775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727056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5956673" y="3583362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727056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5956673" y="4740949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632960" y="3173609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101897" y="3173610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6869936" y="4331195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36220" y="2799692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36220" y="3957279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236220" y="5114866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783199" y="3957279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783199" y="4777613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783199" y="2767368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544" y="3844047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38" y="2022304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64" y="2529092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86" y="4566224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5" y="3705746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Benefits</a:t>
            </a:r>
          </a:p>
          <a:p>
            <a:pPr lvl="1"/>
            <a:r>
              <a:rPr lang="en-US" sz="2000" dirty="0"/>
              <a:t>A module can use the </a:t>
            </a:r>
            <a:r>
              <a:rPr lang="en-US" sz="2000" b="1" dirty="0"/>
              <a:t>best DBMS</a:t>
            </a:r>
            <a:r>
              <a:rPr lang="en-US" sz="2000" dirty="0"/>
              <a:t> for it.</a:t>
            </a:r>
          </a:p>
          <a:p>
            <a:r>
              <a:rPr lang="en-US" sz="2400" dirty="0"/>
              <a:t>Challenges</a:t>
            </a:r>
          </a:p>
          <a:p>
            <a:pPr lvl="1"/>
            <a:r>
              <a:rPr lang="en-US" sz="1800" dirty="0"/>
              <a:t>Impossible to have cross-database </a:t>
            </a:r>
            <a:r>
              <a:rPr lang="en-US" sz="1800" b="1" dirty="0"/>
              <a:t>joins and transactions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2" y="2268369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1728629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014833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27" y="4416778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433860" y="4833409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4720064" y="5230570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90" y="5708160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139091" y="3718895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425295" y="4116056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23" y="4877468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2449371" y="1838390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5686935" y="1837586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1178560" y="3293096"/>
            <a:ext cx="8778240" cy="345314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stCxn id="25" idx="2"/>
          </p:cNvCxnSpPr>
          <p:nvPr/>
        </p:nvCxnSpPr>
        <p:spPr>
          <a:xfrm>
            <a:off x="3801270" y="2337307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stCxn id="26" idx="2"/>
          </p:cNvCxnSpPr>
          <p:nvPr/>
        </p:nvCxnSpPr>
        <p:spPr>
          <a:xfrm flipH="1">
            <a:off x="7030720" y="2336503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6777435" y="5378361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2858347" y="5378361"/>
            <a:ext cx="1575513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Benefits</a:t>
            </a:r>
          </a:p>
          <a:p>
            <a:r>
              <a:rPr lang="en-US" sz="2200" b="1" dirty="0"/>
              <a:t>Better Scalability</a:t>
            </a:r>
          </a:p>
          <a:p>
            <a:pPr lvl="1"/>
            <a:r>
              <a:rPr lang="en-US" sz="1800" dirty="0"/>
              <a:t>Each service gets </a:t>
            </a:r>
            <a:r>
              <a:rPr lang="en-US" sz="1800" b="1" dirty="0"/>
              <a:t>less load</a:t>
            </a:r>
            <a:endParaRPr lang="en-US" sz="1800" dirty="0"/>
          </a:p>
          <a:p>
            <a:pPr lvl="1"/>
            <a:r>
              <a:rPr lang="en-US" sz="1800" dirty="0"/>
              <a:t>Each service can be </a:t>
            </a:r>
            <a:r>
              <a:rPr lang="en-US" sz="1800" b="1" dirty="0"/>
              <a:t>scaled independently</a:t>
            </a:r>
          </a:p>
          <a:p>
            <a:r>
              <a:rPr lang="en-US" sz="2200" dirty="0"/>
              <a:t>A service can be separately </a:t>
            </a:r>
            <a:r>
              <a:rPr lang="en-US" sz="2200" b="1" dirty="0"/>
              <a:t>developed</a:t>
            </a:r>
            <a:r>
              <a:rPr lang="en-US" sz="2200" dirty="0"/>
              <a:t>, </a:t>
            </a:r>
            <a:r>
              <a:rPr lang="en-US" sz="2200" b="1" dirty="0"/>
              <a:t>versioned</a:t>
            </a:r>
            <a:r>
              <a:rPr lang="en-US" sz="2200" dirty="0"/>
              <a:t> and </a:t>
            </a:r>
            <a:r>
              <a:rPr lang="en-US" sz="2200" b="1" dirty="0"/>
              <a:t>deployed</a:t>
            </a:r>
            <a:r>
              <a:rPr lang="en-US" sz="2200" dirty="0"/>
              <a:t>.</a:t>
            </a:r>
          </a:p>
          <a:p>
            <a:r>
              <a:rPr lang="en-US" sz="2200" dirty="0"/>
              <a:t>Every service can be developed using a </a:t>
            </a:r>
            <a:r>
              <a:rPr lang="en-US" sz="2200" b="1" dirty="0"/>
              <a:t>different technology</a:t>
            </a:r>
            <a:r>
              <a:rPr lang="en-US" sz="2200" dirty="0"/>
              <a:t>/platform/language as long as they use </a:t>
            </a:r>
            <a:r>
              <a:rPr lang="en-US" sz="2200" b="1" dirty="0"/>
              <a:t>standard communication protocols</a:t>
            </a:r>
            <a:r>
              <a:rPr lang="en-US" sz="2200" dirty="0"/>
              <a:t> (like TCP sockets, REST or </a:t>
            </a:r>
            <a:r>
              <a:rPr lang="en-US" sz="2200" dirty="0" err="1"/>
              <a:t>GraphQL</a:t>
            </a:r>
            <a:r>
              <a:rPr lang="en-US" sz="2200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Challenges</a:t>
            </a:r>
          </a:p>
          <a:p>
            <a:r>
              <a:rPr lang="en-US" sz="2400" dirty="0"/>
              <a:t>Complexity of service-to-service communication</a:t>
            </a:r>
          </a:p>
          <a:p>
            <a:pPr lvl="1"/>
            <a:r>
              <a:rPr lang="en-US" sz="2000" dirty="0"/>
              <a:t>Network delays</a:t>
            </a:r>
          </a:p>
          <a:p>
            <a:pPr lvl="1"/>
            <a:r>
              <a:rPr lang="en-US" sz="2000" dirty="0"/>
              <a:t>Security</a:t>
            </a:r>
          </a:p>
          <a:p>
            <a:pPr lvl="1"/>
            <a:r>
              <a:rPr lang="en-US" sz="2000" dirty="0"/>
              <a:t>Service downs</a:t>
            </a:r>
          </a:p>
          <a:p>
            <a:pPr lvl="1"/>
            <a:r>
              <a:rPr lang="en-US" sz="2000" dirty="0"/>
              <a:t>Bottlenecks</a:t>
            </a:r>
          </a:p>
          <a:p>
            <a:r>
              <a:rPr lang="en-US" sz="2400" dirty="0"/>
              <a:t>Multiple endpoints for clients?</a:t>
            </a:r>
          </a:p>
          <a:p>
            <a:r>
              <a:rPr lang="en-US" sz="2400" dirty="0"/>
              <a:t>Centralized logging / Tracing Request</a:t>
            </a:r>
          </a:p>
          <a:p>
            <a:r>
              <a:rPr lang="en-US" sz="2400" dirty="0"/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23" y="2323253"/>
            <a:ext cx="477863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Part-II</a:t>
            </a:r>
            <a:br>
              <a:rPr lang="en-US" sz="4800" dirty="0"/>
            </a:br>
            <a:r>
              <a:rPr lang="en-US" sz="4800" dirty="0"/>
              <a:t>The Implementation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160" cy="2150757"/>
          </a:xfrm>
        </p:spPr>
        <p:txBody>
          <a:bodyPr/>
          <a:lstStyle/>
          <a:p>
            <a:r>
              <a:rPr lang="en-US" sz="3200" dirty="0"/>
              <a:t>Halil İbrahim Kalkan</a:t>
            </a:r>
          </a:p>
          <a:p>
            <a:r>
              <a:rPr lang="en-US" sz="2400" dirty="0"/>
              <a:t>Web: halilibrahimkalkan.com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@hikalkan</a:t>
            </a:r>
          </a:p>
          <a:p>
            <a:r>
              <a:rPr lang="en-US" sz="2400" dirty="0"/>
              <a:t>Twitter: @</a:t>
            </a:r>
            <a:r>
              <a:rPr lang="en-US" sz="2400" dirty="0" err="1"/>
              <a:t>hibrahimkalkan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FE80-F11B-403B-84A0-9A7CCD1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556836"/>
            <a:ext cx="4670162" cy="593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1" y="4564324"/>
            <a:ext cx="5243960" cy="12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4118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899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746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45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86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75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7898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88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68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61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4821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7468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822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7977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445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528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2227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20955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4510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602672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7494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602672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5610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602671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4810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690688"/>
            <a:ext cx="9305476" cy="4728585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4" y="169155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5535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7792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23129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12358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41393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30887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5535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82123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41393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4305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82123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430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sz="2800" dirty="0"/>
            </a:br>
            <a:r>
              <a:rPr lang="en-US" dirty="0"/>
              <a:t>Overall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2474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55" y="264687"/>
            <a:ext cx="4408055" cy="63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923636" y="5019503"/>
            <a:ext cx="6252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code:</a:t>
            </a:r>
            <a:br>
              <a:rPr lang="en-US" b="1" dirty="0"/>
            </a:br>
            <a:r>
              <a:rPr lang="en-US" sz="2400" i="1" dirty="0">
                <a:hlinkClick r:id="rId4"/>
              </a:rPr>
              <a:t>http://bit.ly/ms-demo-source</a:t>
            </a:r>
            <a:r>
              <a:rPr lang="en-US" sz="2400" i="1" dirty="0"/>
              <a:t> </a:t>
            </a:r>
            <a:br>
              <a:rPr lang="en-US" sz="2400" i="1" dirty="0"/>
            </a:br>
            <a:r>
              <a:rPr lang="en-US" sz="1200" i="1" dirty="0"/>
              <a:t> </a:t>
            </a:r>
            <a:endParaRPr lang="en-US" sz="2800" i="1" dirty="0"/>
          </a:p>
          <a:p>
            <a:r>
              <a:rPr lang="en-US" b="1" dirty="0"/>
              <a:t>Documentation:</a:t>
            </a:r>
            <a:br>
              <a:rPr lang="en-US" sz="2800" i="1" dirty="0"/>
            </a:br>
            <a:r>
              <a:rPr lang="en-US" sz="2400" i="1" dirty="0">
                <a:hlinkClick r:id="rId5"/>
              </a:rPr>
              <a:t>http://bit.ly/ms-demo-doc</a:t>
            </a:r>
            <a:r>
              <a:rPr lang="en-US" sz="2400" i="1" dirty="0"/>
              <a:t> </a:t>
            </a:r>
            <a:br>
              <a:rPr lang="en-US" sz="2800" i="1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b="1" dirty="0" err="1"/>
              <a:t>OpenId</a:t>
            </a:r>
            <a:r>
              <a:rPr lang="en-US" b="1" dirty="0"/>
              <a:t> Connect</a:t>
            </a:r>
            <a:r>
              <a:rPr lang="en-US" dirty="0"/>
              <a:t> &amp; </a:t>
            </a:r>
            <a:r>
              <a:rPr lang="en-US" b="1" dirty="0"/>
              <a:t>OAuth 2.0</a:t>
            </a:r>
            <a:r>
              <a:rPr lang="en-US" dirty="0"/>
              <a:t> server</a:t>
            </a:r>
          </a:p>
          <a:p>
            <a:r>
              <a:rPr lang="en-US" dirty="0"/>
              <a:t>Main Features</a:t>
            </a:r>
          </a:p>
          <a:p>
            <a:pPr lvl="1"/>
            <a:r>
              <a:rPr lang="en-US" dirty="0"/>
              <a:t>Authentication as a Service</a:t>
            </a:r>
          </a:p>
          <a:p>
            <a:pPr lvl="1"/>
            <a:r>
              <a:rPr lang="en-US" dirty="0"/>
              <a:t>Access Control for APIs</a:t>
            </a:r>
          </a:p>
          <a:p>
            <a:pPr lvl="1"/>
            <a:r>
              <a:rPr lang="en-US" dirty="0"/>
              <a:t>Single sign on / sign out</a:t>
            </a:r>
          </a:p>
          <a:p>
            <a:r>
              <a:rPr lang="en-US" dirty="0"/>
              <a:t>User Authentication Flows (used in this solution)</a:t>
            </a:r>
          </a:p>
          <a:p>
            <a:pPr lvl="1"/>
            <a:r>
              <a:rPr lang="en-US" dirty="0"/>
              <a:t>Implicit/Hybrid</a:t>
            </a:r>
          </a:p>
          <a:p>
            <a:pPr lvl="1"/>
            <a:r>
              <a:rPr lang="en-US" dirty="0"/>
              <a:t>Client Secret</a:t>
            </a:r>
          </a:p>
          <a:p>
            <a:r>
              <a:rPr lang="en-US" i="1" dirty="0">
                <a:hlinkClick r:id="rId2"/>
              </a:rPr>
              <a:t>https://identityserver.io</a:t>
            </a:r>
            <a:r>
              <a:rPr lang="en-US" i="1" dirty="0"/>
              <a:t> 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33" y="3595688"/>
            <a:ext cx="3810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Single entrance point to the system for clients</a:t>
            </a:r>
          </a:p>
          <a:p>
            <a:r>
              <a:rPr lang="en-US" sz="2400" dirty="0"/>
              <a:t>Can be used as load balancer</a:t>
            </a:r>
          </a:p>
          <a:p>
            <a:r>
              <a:rPr lang="en-US" sz="2400" dirty="0"/>
              <a:t>Can provide;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Rate limiting</a:t>
            </a:r>
          </a:p>
          <a:p>
            <a:pPr lvl="1"/>
            <a:r>
              <a:rPr lang="en-US" sz="2000" dirty="0"/>
              <a:t>Auditing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Protocol translation</a:t>
            </a:r>
          </a:p>
          <a:p>
            <a:pPr lvl="1"/>
            <a:r>
              <a:rPr lang="en-US" sz="2000" dirty="0"/>
              <a:t>…</a:t>
            </a:r>
            <a:endParaRPr lang="en-US" sz="2400" dirty="0"/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7" y="1688853"/>
            <a:ext cx="4115139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97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Define a </a:t>
            </a:r>
            <a:r>
              <a:rPr lang="en-US" sz="2400" b="1" dirty="0"/>
              <a:t>separate API Gateway </a:t>
            </a:r>
            <a:r>
              <a:rPr lang="en-US" sz="2400" dirty="0"/>
              <a:t>for each kind of client</a:t>
            </a:r>
          </a:p>
          <a:p>
            <a:r>
              <a:rPr lang="en-US" sz="2400" dirty="0"/>
              <a:t>Each client may require different </a:t>
            </a:r>
            <a:r>
              <a:rPr lang="en-US" sz="2400" b="1" dirty="0"/>
              <a:t>set of APIs</a:t>
            </a:r>
          </a:p>
          <a:p>
            <a:r>
              <a:rPr lang="en-US" sz="2400" dirty="0"/>
              <a:t>Each client may require </a:t>
            </a:r>
            <a:r>
              <a:rPr lang="en-US" sz="2400" b="1" dirty="0"/>
              <a:t>different level </a:t>
            </a:r>
            <a:r>
              <a:rPr lang="en-US" sz="2400" dirty="0"/>
              <a:t>of security, performance, logging, rate limiting, communication protocol… etc.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Internal API Gateway </a:t>
            </a:r>
            <a:r>
              <a:rPr lang="en-US" sz="2400" dirty="0"/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80808" cy="41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8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 API Gateway</a:t>
            </a:r>
          </a:p>
          <a:p>
            <a:pPr lvl="1"/>
            <a:r>
              <a:rPr lang="en-US" dirty="0"/>
              <a:t>Routing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Rate Limiting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Retry Policies</a:t>
            </a:r>
          </a:p>
          <a:p>
            <a:pPr lvl="1"/>
            <a:r>
              <a:rPr lang="en-US" dirty="0"/>
              <a:t>Authentication &amp; Authorization</a:t>
            </a:r>
          </a:p>
          <a:p>
            <a:pPr lvl="1"/>
            <a:r>
              <a:rPr lang="en-US" dirty="0"/>
              <a:t>Service Discovery with Consul &amp; Eureka</a:t>
            </a:r>
          </a:p>
          <a:p>
            <a:pPr lvl="1"/>
            <a:r>
              <a:rPr lang="en-US" dirty="0"/>
              <a:t>Request Aggregation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i="1" dirty="0">
                <a:hlinkClick r:id="rId2"/>
              </a:rPr>
              <a:t>http://threemammals.com/ocelot</a:t>
            </a:r>
            <a:r>
              <a:rPr lang="en-US" i="1" dirty="0"/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7" y="1825625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Protocols: </a:t>
            </a:r>
            <a:r>
              <a:rPr lang="en-US" b="1" dirty="0"/>
              <a:t>REST</a:t>
            </a:r>
            <a:r>
              <a:rPr lang="en-US" dirty="0"/>
              <a:t>, SOAP, </a:t>
            </a:r>
            <a:r>
              <a:rPr lang="en-US" dirty="0" err="1"/>
              <a:t>GraphQL</a:t>
            </a:r>
            <a:r>
              <a:rPr lang="en-US" dirty="0"/>
              <a:t>…</a:t>
            </a:r>
          </a:p>
          <a:p>
            <a:r>
              <a:rPr lang="en-US" b="1" dirty="0"/>
              <a:t>Authenticate </a:t>
            </a:r>
            <a:r>
              <a:rPr lang="en-US" dirty="0"/>
              <a:t>over </a:t>
            </a:r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Always use the </a:t>
            </a:r>
            <a:r>
              <a:rPr lang="en-US" b="1" dirty="0"/>
              <a:t>Internal Gateway</a:t>
            </a:r>
          </a:p>
          <a:p>
            <a:r>
              <a:rPr lang="en-US" b="1" dirty="0"/>
              <a:t>Temporary </a:t>
            </a:r>
            <a:r>
              <a:rPr lang="en-US" dirty="0"/>
              <a:t>network/service downs</a:t>
            </a:r>
          </a:p>
          <a:p>
            <a:pPr lvl="1"/>
            <a:r>
              <a:rPr lang="en-US" b="1" dirty="0"/>
              <a:t>Retry </a:t>
            </a:r>
            <a:r>
              <a:rPr lang="en-US" dirty="0"/>
              <a:t>policies (for GET, PUT &amp; DELETE)</a:t>
            </a:r>
          </a:p>
          <a:p>
            <a:pPr lvl="1"/>
            <a:r>
              <a:rPr lang="en-US" dirty="0"/>
              <a:t>Working with </a:t>
            </a:r>
            <a:r>
              <a:rPr lang="en-US" b="1" dirty="0"/>
              <a:t>cached/duplicated</a:t>
            </a:r>
            <a:r>
              <a:rPr lang="en-US" dirty="0"/>
              <a:t> data</a:t>
            </a:r>
          </a:p>
          <a:p>
            <a:pPr lvl="1"/>
            <a:r>
              <a:rPr lang="en-US" b="1" dirty="0"/>
              <a:t>Fallback </a:t>
            </a:r>
            <a:r>
              <a:rPr lang="en-US" dirty="0"/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336264" y="3311551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336265" y="2365693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336265" y="4234544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41" y="3165833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4223856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17" y="2373186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111433" y="3303866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17062" y="428151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534879" y="2642081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534877" y="3580703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528730" y="4511380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572654" y="2096656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6049818" y="2873161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83872" y="2214164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83872" y="3022600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83871" y="403304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572654" y="5130446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183746" y="3022600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183746" y="3760792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183746" y="4499048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238675" y="4599493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598893" y="5375225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673099" y="2214164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572654" y="1709006"/>
            <a:ext cx="19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6049818" y="250382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90173" y="2417364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844636" y="2620564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844635" y="3629891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105400" y="3225800"/>
            <a:ext cx="1078346" cy="10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444510" y="3429000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444510" y="4167192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705274" y="4802693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0499439" y="5005893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844635" y="4439447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94411" y="4636345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315522" y="3256177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673099" y="3563103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90173" y="4236247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92625" y="3639127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A51F-A178-41CA-BEC8-253A64F1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4F2A-218B-4E41-8702-8B3CCE01B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DF6A-AAE5-414F-B3CD-EA6B83D4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52412"/>
            <a:ext cx="108299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Dynamic C# API Proxies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46473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63172"/>
            <a:ext cx="5666232" cy="2969895"/>
          </a:xfrm>
        </p:spPr>
        <p:txBody>
          <a:bodyPr>
            <a:normAutofit/>
          </a:bodyPr>
          <a:lstStyle/>
          <a:p>
            <a:r>
              <a:rPr lang="en-US" dirty="0"/>
              <a:t>Message Broker (e.g. RabbitMQ):</a:t>
            </a:r>
          </a:p>
          <a:p>
            <a:r>
              <a:rPr lang="en-US" dirty="0"/>
              <a:t>Ordered delivery (FIFO)</a:t>
            </a:r>
          </a:p>
          <a:p>
            <a:r>
              <a:rPr lang="en-US" dirty="0"/>
              <a:t>Messaging services may not be online at the same time.</a:t>
            </a:r>
          </a:p>
          <a:p>
            <a:r>
              <a:rPr lang="en-US" dirty="0"/>
              <a:t>Persistent messages / delivery guarantee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2484596" y="2145479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7" y="2403529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48" y="2403529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99" y="2393484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0" y="2393484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1" y="2393484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38186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838200" y="2145479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2111587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5008851" y="2521907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40832"/>
            <a:ext cx="8207406" cy="2597686"/>
          </a:xfrm>
        </p:spPr>
        <p:txBody>
          <a:bodyPr>
            <a:normAutofit/>
          </a:bodyPr>
          <a:lstStyle/>
          <a:p>
            <a:r>
              <a:rPr lang="en-US" dirty="0"/>
              <a:t>Publish messages to a topic</a:t>
            </a:r>
          </a:p>
          <a:p>
            <a:r>
              <a:rPr lang="en-US" dirty="0"/>
              <a:t>Multiple services may subscribe to same topic</a:t>
            </a:r>
          </a:p>
          <a:p>
            <a:r>
              <a:rPr lang="en-US" dirty="0"/>
              <a:t>Each subscriber gets a copy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6521503" y="2577487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04" y="2835537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55" y="2835537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6" y="2825492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57" y="2825492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8" y="2825492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9859034" y="2103862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4590836" y="2577487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864223" y="2953915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9043975" y="2480290"/>
            <a:ext cx="815059" cy="348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9855468" y="296027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855467" y="3816151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042191" y="2965388"/>
            <a:ext cx="813277" cy="37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38833" y="3076985"/>
            <a:ext cx="816634" cy="1115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ABP Infrastructure</a:t>
            </a:r>
          </a:p>
          <a:p>
            <a:r>
              <a:rPr lang="en-US" dirty="0" err="1"/>
              <a:t>IDistributedEventBus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Directly publish an event</a:t>
            </a:r>
          </a:p>
          <a:p>
            <a:r>
              <a:rPr lang="en-US" dirty="0" err="1"/>
              <a:t>AggregateRoot.AddDistributedEvent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Publish event on save/update</a:t>
            </a:r>
          </a:p>
          <a:p>
            <a:r>
              <a:rPr lang="en-US" dirty="0"/>
              <a:t>Automatic Events</a:t>
            </a:r>
          </a:p>
          <a:p>
            <a:pPr lvl="1"/>
            <a:r>
              <a:rPr lang="en-US" dirty="0"/>
              <a:t>On Create, Update &amp; Delete of entities</a:t>
            </a:r>
          </a:p>
          <a:p>
            <a:r>
              <a:rPr lang="en-US" dirty="0" err="1"/>
              <a:t>IDistributedEventHandler</a:t>
            </a:r>
            <a:endParaRPr lang="en-US" dirty="0"/>
          </a:p>
          <a:p>
            <a:pPr lvl="1"/>
            <a:r>
              <a:rPr lang="en-US" dirty="0"/>
              <a:t>Subscribe to and handle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7398329" y="357471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7398330" y="262886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7398330" y="449771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06" y="342900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448702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082" y="263635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9196011" y="3567031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75" y="3515332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10678528" y="41600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9589264" y="2903606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9596942" y="3869771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9596942" y="48062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878212" y="212241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9336948" y="212241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89" y="19766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00" y="212990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878212" y="2793534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9336946" y="2785145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788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Requirements</a:t>
            </a:r>
          </a:p>
          <a:p>
            <a:r>
              <a:rPr lang="en-US" sz="2400" dirty="0"/>
              <a:t>Blogging has a single </a:t>
            </a:r>
            <a:r>
              <a:rPr lang="en-US" sz="2400" dirty="0" err="1"/>
              <a:t>UserId</a:t>
            </a:r>
            <a:r>
              <a:rPr lang="en-US" sz="2400" dirty="0"/>
              <a:t> and needs to other info (Name, Surname, Email…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 lvl="1"/>
            <a:r>
              <a:rPr lang="en-US" sz="2000" b="1" dirty="0"/>
              <a:t>REST Call</a:t>
            </a:r>
            <a:r>
              <a:rPr lang="en-US" sz="2000" dirty="0"/>
              <a:t>? Can be slow and also leads to a heavy load to the Identity (all services may use it).</a:t>
            </a:r>
          </a:p>
          <a:p>
            <a:r>
              <a:rPr lang="en-US" sz="2400" dirty="0"/>
              <a:t>Blogging service queries all posts and wants to perform a </a:t>
            </a:r>
            <a:r>
              <a:rPr lang="en-US" sz="2400" b="1" dirty="0"/>
              <a:t>join in the database </a:t>
            </a:r>
            <a:r>
              <a:rPr lang="en-US" sz="2400" dirty="0"/>
              <a:t>for a fast result.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838200" y="2686682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6965724" y="2686682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32" y="252229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476" y="2694175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838201" y="3357800"/>
            <a:ext cx="2458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BlogId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CreatorId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ReadCount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ViewCount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6965722" y="3349411"/>
            <a:ext cx="24587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UserName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TwoFactorEnabled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3518228" y="3357800"/>
            <a:ext cx="245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BlogUsers</a:t>
            </a:r>
            <a:r>
              <a:rPr lang="en-US" u="sng" dirty="0"/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2905365" y="3842328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2761211" y="40502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838200" y="1746811"/>
            <a:ext cx="874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</a:t>
            </a:r>
            <a:r>
              <a:rPr lang="en-US" sz="2800" b="1" dirty="0"/>
              <a:t>local users collection </a:t>
            </a:r>
            <a:r>
              <a:rPr lang="en-US" sz="2800" dirty="0"/>
              <a:t>with only the </a:t>
            </a:r>
            <a:r>
              <a:rPr lang="en-US" sz="2800" b="1" dirty="0"/>
              <a:t>fields needed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387435" y="258629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29944" y="2586298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26013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533" y="278949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064489" y="3411711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064489" y="2586298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29944" y="3454251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05545" y="4924777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92" y="4974266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445891" y="510450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23636" y="2336800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389090" y="2336800"/>
            <a:ext cx="4082473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923636" y="18093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9310254" y="180935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18690" y="2789498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08963" y="2789498"/>
            <a:ext cx="1620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342971" y="2992698"/>
            <a:ext cx="0" cy="58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25253" y="3949501"/>
            <a:ext cx="1062182" cy="97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86017" y="3680606"/>
            <a:ext cx="1216892" cy="1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29944" y="3860651"/>
            <a:ext cx="1370446" cy="106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173699" y="4305659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375619" y="4391177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377708" y="247378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5353445" y="3096257"/>
            <a:ext cx="114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749539" y="3338643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Data Duplication, Synchronization &amp;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00455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of </a:t>
            </a:r>
            <a:r>
              <a:rPr lang="en-US" b="1" dirty="0"/>
              <a:t>giving permission to a user or client</a:t>
            </a:r>
            <a:r>
              <a:rPr lang="en-US" dirty="0"/>
              <a:t> to perform specific actions in the system.</a:t>
            </a:r>
          </a:p>
          <a:p>
            <a:pPr lvl="1"/>
            <a:r>
              <a:rPr lang="en-US" dirty="0"/>
              <a:t>Examples: “Create a product”, “Show a report”, “Delete a user”…</a:t>
            </a:r>
          </a:p>
          <a:p>
            <a:r>
              <a:rPr lang="en-US" dirty="0"/>
              <a:t>Permissions are </a:t>
            </a:r>
            <a:r>
              <a:rPr lang="en-US" b="1" dirty="0"/>
              <a:t>not stored</a:t>
            </a:r>
            <a:r>
              <a:rPr lang="en-US" dirty="0"/>
              <a:t> in the access token!</a:t>
            </a:r>
          </a:p>
          <a:p>
            <a:pPr lvl="1"/>
            <a:r>
              <a:rPr lang="en-US" dirty="0"/>
              <a:t>Access tokens are sent in </a:t>
            </a:r>
            <a:r>
              <a:rPr lang="en-US" b="1" dirty="0"/>
              <a:t>every request</a:t>
            </a:r>
            <a:r>
              <a:rPr lang="en-US" dirty="0"/>
              <a:t>, so we want to keep it small</a:t>
            </a:r>
          </a:p>
          <a:p>
            <a:pPr lvl="1"/>
            <a:r>
              <a:rPr lang="en-US" dirty="0"/>
              <a:t>Access tokens have relatively </a:t>
            </a:r>
            <a:r>
              <a:rPr lang="en-US" b="1" dirty="0"/>
              <a:t>long lifetime</a:t>
            </a:r>
            <a:r>
              <a:rPr lang="en-US" dirty="0"/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0D4CB-49E6-44E2-8A24-7CDDCA6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2" y="557845"/>
            <a:ext cx="6813958" cy="5935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6.000+ stars on GitHub</a:t>
            </a:r>
          </a:p>
          <a:p>
            <a:r>
              <a:rPr lang="en-US" dirty="0"/>
              <a:t>1.000.000+ downloads on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360"/>
            <a:ext cx="5026109" cy="22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59" y="2915226"/>
            <a:ext cx="9696583" cy="3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99" y="2788323"/>
            <a:ext cx="7711066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ABP has a permission system where any module or service can </a:t>
            </a:r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check</a:t>
            </a:r>
            <a:r>
              <a:rPr lang="en-US" dirty="0"/>
              <a:t> permissions.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1" y="2879291"/>
            <a:ext cx="6816110" cy="247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39285-2B74-4B3D-BAF7-E394B7F6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5357000"/>
            <a:ext cx="6229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133601" y="2634264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319558" y="2634264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386409" y="4784526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3947866" y="47845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6885885" y="4207902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6885886" y="303113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6885886" y="513089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402615" y="2080591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62" y="4062184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5120207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38" y="3038629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31" y="2110670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58" y="48015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8970767" y="4081016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87397" y="517603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5850556" y="4484739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5850556" y="5061363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2913205" y="5061363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434084" y="3421083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079473" y="3415353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(implicit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091748" y="499140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5980579" y="518875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5943674" y="427953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084500" y="3307524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089503" y="4502955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076300" y="5421550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208403" y="446818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237881" y="533819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237880" y="3243826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Service-to-Service Calls / Access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95" y="1814801"/>
            <a:ext cx="5725968" cy="43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8525396" y="5679940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38" y="5729429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10584037" y="5859670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11" y="5276245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6961047" y="4722572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8251188" y="5276245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6823943" y="5276245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11" y="1666203"/>
            <a:ext cx="9525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u="sng" dirty="0"/>
              <a:t>Solution 1</a:t>
            </a:r>
            <a:r>
              <a:rPr lang="en-US" dirty="0"/>
              <a:t>: Use </a:t>
            </a:r>
            <a:r>
              <a:rPr lang="en-US" b="1" dirty="0"/>
              <a:t>CQRS &amp; Event Sourcing</a:t>
            </a:r>
            <a:r>
              <a:rPr lang="en-US" dirty="0"/>
              <a:t> architecture which naturally solves this problem, but it has additional costs to implement.</a:t>
            </a:r>
          </a:p>
          <a:p>
            <a:r>
              <a:rPr lang="en-US" b="1" u="sng" dirty="0"/>
              <a:t>Solution 2</a:t>
            </a:r>
            <a:r>
              <a:rPr lang="en-US" dirty="0"/>
              <a:t>: Save the event to the main database, as transactional, then publish the event in a </a:t>
            </a:r>
            <a:r>
              <a:rPr lang="en-US" b="1" dirty="0"/>
              <a:t>background task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2907576" y="4038285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3" y="4470668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416400" y="542191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7652716" y="5331044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858" y="5380533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9711357" y="5510774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1916735" y="4444685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5937928" y="5607881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014932" y="5286982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096000" y="5607880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2564812" y="4704083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1925690" y="5440453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7968" cy="4351338"/>
          </a:xfrm>
        </p:spPr>
        <p:txBody>
          <a:bodyPr/>
          <a:lstStyle/>
          <a:p>
            <a:r>
              <a:rPr lang="en-US" b="1" dirty="0" err="1"/>
              <a:t>Serilog</a:t>
            </a:r>
            <a:r>
              <a:rPr lang="en-US" dirty="0"/>
              <a:t>: A powerful dotnet </a:t>
            </a:r>
            <a:r>
              <a:rPr lang="en-US" b="1" dirty="0"/>
              <a:t>logging </a:t>
            </a:r>
            <a:r>
              <a:rPr lang="en-US" dirty="0"/>
              <a:t>library that can write logs to various of destinations including Elasticsearch</a:t>
            </a:r>
          </a:p>
          <a:p>
            <a:r>
              <a:rPr lang="en-US" b="1" dirty="0"/>
              <a:t>Elasticsearch</a:t>
            </a:r>
            <a:r>
              <a:rPr lang="en-US" dirty="0"/>
              <a:t>: A distributed, RESTful </a:t>
            </a:r>
            <a:r>
              <a:rPr lang="en-US" b="1" dirty="0"/>
              <a:t>search and analytics engine</a:t>
            </a:r>
          </a:p>
          <a:p>
            <a:r>
              <a:rPr lang="en-US" b="1" dirty="0"/>
              <a:t>Kibana UI</a:t>
            </a:r>
            <a:r>
              <a:rPr lang="en-US" dirty="0"/>
              <a:t>: </a:t>
            </a:r>
            <a:r>
              <a:rPr lang="en-US" b="1" dirty="0"/>
              <a:t>Visualizer</a:t>
            </a:r>
            <a:r>
              <a:rPr lang="en-US" dirty="0"/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6639776" y="3083638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75" y="3088460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9204376" y="3083637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207" y="3036575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6639776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852880" y="1913699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9065984" y="1913699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10279088" y="1901436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7173175" y="2265843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7591947" y="2265843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7743539" y="2265843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131405" y="2253580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838388" y="3429000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76" y="3943435"/>
            <a:ext cx="4714024" cy="26398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4509"/>
            <a:ext cx="9923321" cy="3819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838200" y="1806766"/>
            <a:ext cx="866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408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6B0-EF80-4307-AAFF-B3E699E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 </a:t>
            </a:r>
            <a:r>
              <a:rPr lang="en-US" dirty="0" err="1"/>
              <a:t>vNext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22B2-489F-4A2E-926F-13780E5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b="1" i="1" dirty="0"/>
              <a:t>abp.io</a:t>
            </a:r>
          </a:p>
          <a:p>
            <a:r>
              <a:rPr lang="en-US" sz="1600" dirty="0"/>
              <a:t>Modular architecture</a:t>
            </a:r>
          </a:p>
          <a:p>
            <a:r>
              <a:rPr lang="en-US" sz="1600" dirty="0"/>
              <a:t>Microservice focused</a:t>
            </a:r>
          </a:p>
          <a:p>
            <a:r>
              <a:rPr lang="en-US" sz="1600" dirty="0"/>
              <a:t>Domain Driven Design</a:t>
            </a:r>
          </a:p>
          <a:p>
            <a:r>
              <a:rPr lang="en-US" sz="1600" dirty="0"/>
              <a:t>Multi-Tenancy</a:t>
            </a:r>
          </a:p>
          <a:p>
            <a:r>
              <a:rPr lang="en-US" sz="1600" dirty="0"/>
              <a:t>Virtual File System</a:t>
            </a:r>
          </a:p>
          <a:p>
            <a:r>
              <a:rPr lang="en-US" sz="1600" dirty="0"/>
              <a:t>Dynamic Forms &amp; Tag Helpers</a:t>
            </a:r>
          </a:p>
          <a:p>
            <a:r>
              <a:rPr lang="en-US" sz="1600" dirty="0"/>
              <a:t>Theming</a:t>
            </a:r>
          </a:p>
          <a:p>
            <a:r>
              <a:rPr lang="en-US" sz="1600" dirty="0"/>
              <a:t>Background jobs</a:t>
            </a:r>
          </a:p>
          <a:p>
            <a:r>
              <a:rPr lang="en-US" sz="1600" dirty="0"/>
              <a:t>Dynamic HTTP Client Proxies</a:t>
            </a:r>
          </a:p>
          <a:p>
            <a:r>
              <a:rPr lang="en-US" sz="1600" dirty="0"/>
              <a:t>Database Agnostic</a:t>
            </a:r>
          </a:p>
          <a:p>
            <a:r>
              <a:rPr lang="en-US" sz="16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EC87-20CF-405E-AAE9-443937CC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1" y="365125"/>
            <a:ext cx="70043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2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Part-II: The Implementation</a:t>
            </a:r>
            <a:br>
              <a:rPr lang="en-US" dirty="0"/>
            </a:br>
            <a:r>
              <a:rPr lang="en-US" dirty="0"/>
              <a:t>Overall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From Monolithic to Microservice: </a:t>
            </a:r>
            <a:r>
              <a:rPr lang="en-US" b="1" dirty="0"/>
              <a:t>Challenges</a:t>
            </a:r>
            <a:r>
              <a:rPr lang="en-US" dirty="0"/>
              <a:t> of the Distributed Architecture</a:t>
            </a:r>
          </a:p>
          <a:p>
            <a:r>
              <a:rPr lang="en-US" dirty="0"/>
              <a:t>Part II: The </a:t>
            </a:r>
            <a:r>
              <a:rPr lang="en-US" b="1" dirty="0"/>
              <a:t>Implementation</a:t>
            </a:r>
          </a:p>
          <a:p>
            <a:r>
              <a:rPr lang="en-US" dirty="0"/>
              <a:t>Part III: Microservice compatible, layered </a:t>
            </a:r>
            <a:r>
              <a:rPr lang="en-US" b="1" dirty="0"/>
              <a:t>module development </a:t>
            </a:r>
            <a:r>
              <a:rPr lang="en-US" dirty="0"/>
              <a:t>model</a:t>
            </a:r>
          </a:p>
          <a:p>
            <a:r>
              <a:rPr lang="en-US" dirty="0"/>
              <a:t>Part IV: Running on </a:t>
            </a:r>
            <a:r>
              <a:rPr lang="en-US" b="1" dirty="0"/>
              <a:t>docker</a:t>
            </a:r>
            <a:r>
              <a:rPr lang="en-US" dirty="0"/>
              <a:t> containers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Part-I</a:t>
            </a:r>
            <a:br>
              <a:rPr lang="en-US" sz="4800" dirty="0"/>
            </a:br>
            <a:r>
              <a:rPr lang="en-US" sz="4800" dirty="0"/>
              <a:t>From Monolithic to Microservice</a:t>
            </a:r>
            <a:br>
              <a:rPr lang="en-US" sz="4800" dirty="0"/>
            </a:br>
            <a:r>
              <a:rPr lang="en-US" sz="3200" dirty="0"/>
              <a:t>Challenges of the Distributed Architecture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134012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Single</a:t>
            </a:r>
            <a:r>
              <a:rPr lang="en-US" sz="2400" dirty="0"/>
              <a:t> programming language/platform</a:t>
            </a:r>
          </a:p>
          <a:p>
            <a:r>
              <a:rPr lang="en-US" sz="2400" dirty="0"/>
              <a:t>Dependency </a:t>
            </a:r>
            <a:r>
              <a:rPr lang="en-US" sz="2400" b="1" dirty="0"/>
              <a:t>Injection</a:t>
            </a:r>
            <a:r>
              <a:rPr lang="en-US" sz="2400" dirty="0"/>
              <a:t> &amp; simple </a:t>
            </a:r>
            <a:r>
              <a:rPr lang="en-US" sz="2400" b="1" dirty="0"/>
              <a:t>method calls</a:t>
            </a:r>
            <a:r>
              <a:rPr lang="en-US" sz="2400" dirty="0"/>
              <a:t>.</a:t>
            </a:r>
          </a:p>
          <a:p>
            <a:r>
              <a:rPr lang="en-US" sz="2400" dirty="0"/>
              <a:t>Easy to create database </a:t>
            </a:r>
            <a:r>
              <a:rPr lang="en-US" sz="2400" b="1" dirty="0"/>
              <a:t>transaction</a:t>
            </a:r>
            <a:r>
              <a:rPr lang="en-US" sz="2400" dirty="0"/>
              <a:t> scopes.</a:t>
            </a:r>
          </a:p>
          <a:p>
            <a:r>
              <a:rPr lang="en-US" sz="2400" b="1" dirty="0"/>
              <a:t>In-process</a:t>
            </a:r>
            <a:r>
              <a:rPr lang="en-US" sz="2400" dirty="0"/>
              <a:t> &amp; transactional messaging / 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8863584" y="199948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42594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206228" y="411175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Part-I: From Monolithic to Microservice</a:t>
            </a:r>
            <a:br>
              <a:rPr lang="en-US" sz="2800" dirty="0"/>
            </a:br>
            <a:r>
              <a:rPr lang="en-US" dirty="0"/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9251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Organize codebase </a:t>
            </a:r>
            <a:r>
              <a:rPr lang="en-US" sz="2400" dirty="0"/>
              <a:t>better by layering</a:t>
            </a:r>
          </a:p>
          <a:p>
            <a:r>
              <a:rPr lang="en-US" sz="2400" dirty="0"/>
              <a:t>Domain Driven Design (</a:t>
            </a:r>
            <a:r>
              <a:rPr lang="en-US" sz="2400" b="1" dirty="0"/>
              <a:t>DDD</a:t>
            </a:r>
            <a:r>
              <a:rPr lang="en-US" sz="2400" dirty="0"/>
              <a:t>) offers four fundamental layers:</a:t>
            </a:r>
          </a:p>
          <a:p>
            <a:pPr lvl="1"/>
            <a:r>
              <a:rPr lang="en-US" sz="2000" dirty="0"/>
              <a:t>Domain Layer</a:t>
            </a:r>
          </a:p>
          <a:p>
            <a:pPr lvl="1"/>
            <a:r>
              <a:rPr lang="en-US" sz="2000" dirty="0"/>
              <a:t>Application Layer</a:t>
            </a:r>
          </a:p>
          <a:p>
            <a:pPr lvl="1"/>
            <a:r>
              <a:rPr lang="en-US" sz="2000" dirty="0"/>
              <a:t>Presentation Layer</a:t>
            </a:r>
          </a:p>
          <a:p>
            <a:pPr lvl="1"/>
            <a:r>
              <a:rPr lang="en-US" sz="2000" dirty="0"/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9517380" y="464753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0297668" y="4211319"/>
            <a:ext cx="4017" cy="43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8747942" y="1899920"/>
            <a:ext cx="310748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7771763" y="2139428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7771763" y="286937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7771763" y="359932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8175893" y="2511284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8175893" y="3256419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97118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8434044" y="324123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8434042" y="2507344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1580</Words>
  <Application>Microsoft Office PowerPoint</Application>
  <PresentationFormat>Widescreen</PresentationFormat>
  <Paragraphs>411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Courier New</vt:lpstr>
      <vt:lpstr>Office Theme</vt:lpstr>
      <vt:lpstr>Microservice Solution: Tools, Patterns &amp; Practices</vt:lpstr>
      <vt:lpstr>About Me</vt:lpstr>
      <vt:lpstr>PowerPoint Presentation</vt:lpstr>
      <vt:lpstr>ASP.NET Boilerplate</vt:lpstr>
      <vt:lpstr>ABP vNext</vt:lpstr>
      <vt:lpstr>Agenda</vt:lpstr>
      <vt:lpstr>Part-I From Monolithic to Microservice Challenges of the Distributed Architecture</vt:lpstr>
      <vt:lpstr>Part-I: From Monolithic to Microservice Simple Monolithic Application</vt:lpstr>
      <vt:lpstr>Part-I: From Monolithic to Microservice Layered Monolithic Application</vt:lpstr>
      <vt:lpstr>Part-I: From Monolithic to Microservice Layered Monolithic Application</vt:lpstr>
      <vt:lpstr>Part-I: From Monolithic to Microservice Modular Application</vt:lpstr>
      <vt:lpstr>Part-I: From Monolithic to Microservice Modular Application / Separated Databases</vt:lpstr>
      <vt:lpstr>Part-I: From Monolithic to Microservice Modular Application / Separated Databases</vt:lpstr>
      <vt:lpstr>Part-I: From Monolithic to Microservice Modular Application / Polyglot Persistence</vt:lpstr>
      <vt:lpstr>Part-I: From Monolithic to Microservice Modular Application / Separated Databases</vt:lpstr>
      <vt:lpstr>Part-I: From Monolithic to Microservice Distributed Services (SOA)</vt:lpstr>
      <vt:lpstr>Part-I: From Monolithic to Microservice Modular Application / Separated Databases</vt:lpstr>
      <vt:lpstr>Part-I: From Monolithic to Microservice Modular Application / Separated Databases</vt:lpstr>
      <vt:lpstr>Part-II The Implementation</vt:lpstr>
      <vt:lpstr>Part-II: The Implementation Overall Solution</vt:lpstr>
      <vt:lpstr>Part-II: The Implementation Overall Solution</vt:lpstr>
      <vt:lpstr>Part-II: The Implementation Authentication with IdentityServer4</vt:lpstr>
      <vt:lpstr>Part-II: The Implementation Authentication with IdentityServer4</vt:lpstr>
      <vt:lpstr>Part-II: The Implementation API Gateways / Overall</vt:lpstr>
      <vt:lpstr>Part-II: The Implementation API Gateways / Backend For Frontend Pattern</vt:lpstr>
      <vt:lpstr>Part-II: The Implementation API Gateways / Ocelot Library</vt:lpstr>
      <vt:lpstr>Part-II: The Implementation API Gateways / Ocelot Library</vt:lpstr>
      <vt:lpstr>Part-II: The Implementation Synchronous Communication of Microservices</vt:lpstr>
      <vt:lpstr>Part-II: The Implementation Dynamic C# API Proxies</vt:lpstr>
      <vt:lpstr>Part-II: The Implementation Dynamic C# API Proxies</vt:lpstr>
      <vt:lpstr>Part-II: The Implementation Asynchronous Communication / Messaging</vt:lpstr>
      <vt:lpstr>Part-II: The Implementation Asynchronous Communication / Pub-Sub Msg</vt:lpstr>
      <vt:lpstr>Part-II: The Implementation Asynchronous Communication / Event Bus</vt:lpstr>
      <vt:lpstr>Part-II: The Implementation Asynchronous Communication / Event Bus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Data Duplication, Synchronization &amp; Lookup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Authorization &amp; Permission System</vt:lpstr>
      <vt:lpstr>Part-II: The Implementation Service-to-Service Calls / Access Tokens</vt:lpstr>
      <vt:lpstr>Part-II: The Implementation Service-to-Service Calls / Access Tokens</vt:lpstr>
      <vt:lpstr>Part-II: The Implementation Transaction Problem on Publishing Events</vt:lpstr>
      <vt:lpstr>Part-II: The Implementation Transaction Problem on Publishing Events</vt:lpstr>
      <vt:lpstr>Part-II: The Implementation Central Logging to Elasticsearch &amp; Kibana UI</vt:lpstr>
      <vt:lpstr>Part-II: The Implementation Central Logging to Elasticsearch &amp; Kibana UI</vt:lpstr>
      <vt:lpstr>Part-II: The Implementation Central Logging to Elasticsearch &amp; Kibana UI</vt:lpstr>
      <vt:lpstr>Part-II: The Implementation Overall Solution</vt:lpstr>
      <vt:lpstr>Part-II: The Implementation Overall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131</cp:revision>
  <dcterms:created xsi:type="dcterms:W3CDTF">2019-02-25T13:56:54Z</dcterms:created>
  <dcterms:modified xsi:type="dcterms:W3CDTF">2019-03-01T07:41:52Z</dcterms:modified>
</cp:coreProperties>
</file>